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429" r:id="rId3"/>
    <p:sldId id="434" r:id="rId4"/>
    <p:sldId id="435" r:id="rId5"/>
    <p:sldId id="436" r:id="rId6"/>
    <p:sldId id="356" r:id="rId7"/>
    <p:sldId id="41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9/14/2021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8579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worksheet for additional accepted answers.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14011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4283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6847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https://www.youtube.com/watch?v=XzzkSZ0Jrko&amp;t=38s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4418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5319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mp"/><Relationship Id="rId3" Type="http://schemas.openxmlformats.org/officeDocument/2006/relationships/image" Target="../media/image4.tmp"/><Relationship Id="rId7" Type="http://schemas.openxmlformats.org/officeDocument/2006/relationships/image" Target="../media/image8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tmp"/><Relationship Id="rId5" Type="http://schemas.openxmlformats.org/officeDocument/2006/relationships/image" Target="../media/image6.tmp"/><Relationship Id="rId10" Type="http://schemas.openxmlformats.org/officeDocument/2006/relationships/image" Target="../media/image11.tmp"/><Relationship Id="rId4" Type="http://schemas.openxmlformats.org/officeDocument/2006/relationships/image" Target="../media/image5.tmp"/><Relationship Id="rId9" Type="http://schemas.openxmlformats.org/officeDocument/2006/relationships/image" Target="../media/image10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DT16c:</a:t>
            </a:r>
          </a:p>
          <a:p>
            <a:r>
              <a:rPr lang="en-US" noProof="1"/>
              <a:t>Social media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10F2316-34C6-4AF2-AAF9-63C87B8971D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984" r="1098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0D39C1C-25A9-4DDC-AFE0-6082689B23B3}"/>
              </a:ext>
            </a:extLst>
          </p:cNvPr>
          <p:cNvSpPr/>
          <p:nvPr/>
        </p:nvSpPr>
        <p:spPr>
          <a:xfrm>
            <a:off x="142416" y="110284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9346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r>
              <a:rPr lang="en-GB" dirty="0">
                <a:latin typeface="+mj-lt"/>
              </a:rPr>
              <a:t>Name each social media platform by their logo and identify what type of social media platform it is (list provided on the right)</a:t>
            </a:r>
            <a:endParaRPr lang="en-GB" sz="16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A7A80C-D70D-4464-B12E-F3E9C4560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92" y="1446101"/>
            <a:ext cx="1414206" cy="14807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1D3E1D-9449-4AB9-A283-52BE9B3E8A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403" y="1446101"/>
            <a:ext cx="1559520" cy="1480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CAB898-46CB-4B66-B05B-9C676D189A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3427" y="1446101"/>
            <a:ext cx="1448911" cy="14807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369D8D0-F2F5-4FBC-BF02-B75ED58CCF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6479" y="1446101"/>
            <a:ext cx="1448910" cy="14807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96571E-5519-4586-B763-D7DBA59B9F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692" y="4175712"/>
            <a:ext cx="1414206" cy="154424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8563BE-6FFA-4C2B-82D8-0A4DB7141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1403" y="4175712"/>
            <a:ext cx="1559520" cy="15266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70BF96-3898-459E-8A45-C81824BE3E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63427" y="4175712"/>
            <a:ext cx="1544247" cy="15442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4728F89-D316-41F7-9DE1-87B37A6EC2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16479" y="4175712"/>
            <a:ext cx="1448910" cy="155277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E247FA9-855B-4A1E-A9C5-FBF01F7DC89E}"/>
              </a:ext>
            </a:extLst>
          </p:cNvPr>
          <p:cNvSpPr txBox="1"/>
          <p:nvPr/>
        </p:nvSpPr>
        <p:spPr>
          <a:xfrm>
            <a:off x="9983449" y="1446101"/>
            <a:ext cx="1943859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Different types of social media include:</a:t>
            </a:r>
          </a:p>
          <a:p>
            <a:endParaRPr lang="en-GB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Social networking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Video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Photo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Interactive media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Blogging</a:t>
            </a:r>
          </a:p>
        </p:txBody>
      </p:sp>
    </p:spTree>
    <p:extLst>
      <p:ext uri="{BB962C8B-B14F-4D97-AF65-F5344CB8AC3E}">
        <p14:creationId xmlns:p14="http://schemas.microsoft.com/office/powerpoint/2010/main" val="1250215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Social media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6498" y="670407"/>
            <a:ext cx="648477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6497" y="1275626"/>
            <a:ext cx="6484773" cy="130279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three features of a social media site.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36496" y="2752873"/>
            <a:ext cx="6484773" cy="378283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some advantages and disadvantages to using social media sites.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7D048E-B92A-46E2-B5A5-8BC17E056F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04" r="14863"/>
          <a:stretch/>
        </p:blipFill>
        <p:spPr>
          <a:xfrm>
            <a:off x="157162" y="670407"/>
            <a:ext cx="4845059" cy="50370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5815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Which social media site is this?</a:t>
            </a:r>
          </a:p>
          <a:p>
            <a:r>
              <a:rPr lang="en-GB" dirty="0">
                <a:latin typeface="+mj-lt"/>
              </a:rPr>
              <a:t>Identify the social media platform being described in the statements below.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C88449-A054-4B46-A67F-9C0FD0D13B3C}"/>
              </a:ext>
            </a:extLst>
          </p:cNvPr>
          <p:cNvSpPr/>
          <p:nvPr/>
        </p:nvSpPr>
        <p:spPr>
          <a:xfrm>
            <a:off x="1943681" y="1199004"/>
            <a:ext cx="2259260" cy="2062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You can build a business or personal profile that includes links to your website or for personal use, details about you and your interests.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0DC90-44FA-47B5-9EF0-3F45EF2439E5}"/>
              </a:ext>
            </a:extLst>
          </p:cNvPr>
          <p:cNvSpPr/>
          <p:nvPr/>
        </p:nvSpPr>
        <p:spPr>
          <a:xfrm>
            <a:off x="4734350" y="1199004"/>
            <a:ext cx="2259260" cy="2062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 professional social media network, where users create profiles highlighting current and prior work experience.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CC42AE2-9FE0-42CF-B986-6C76F1004337}"/>
              </a:ext>
            </a:extLst>
          </p:cNvPr>
          <p:cNvSpPr/>
          <p:nvPr/>
        </p:nvSpPr>
        <p:spPr>
          <a:xfrm>
            <a:off x="7550046" y="1199004"/>
            <a:ext cx="2259260" cy="2062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It’s a platform where users share their experience through photography with easy to use filters and photo edits.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C49C4F-273C-40B3-9F4D-3B61338FA954}"/>
              </a:ext>
            </a:extLst>
          </p:cNvPr>
          <p:cNvSpPr/>
          <p:nvPr/>
        </p:nvSpPr>
        <p:spPr>
          <a:xfrm>
            <a:off x="7550046" y="3854761"/>
            <a:ext cx="2259260" cy="2062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 mobile messaging application used to share photos, videos, text, and drawings. It's free to download the app and free to send messages using it.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C60E540-0D70-4D3D-BAAE-463A47E5CFAE}"/>
              </a:ext>
            </a:extLst>
          </p:cNvPr>
          <p:cNvSpPr/>
          <p:nvPr/>
        </p:nvSpPr>
        <p:spPr>
          <a:xfrm>
            <a:off x="1943681" y="3854761"/>
            <a:ext cx="2259260" cy="2062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Short and sweet is the best policy for content posted on this social media channel. Used to post updates and news.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B0A4DAF-3EBC-4C51-B47A-CDC52AC53CA0}"/>
              </a:ext>
            </a:extLst>
          </p:cNvPr>
          <p:cNvSpPr/>
          <p:nvPr/>
        </p:nvSpPr>
        <p:spPr>
          <a:xfrm>
            <a:off x="4734350" y="3854761"/>
            <a:ext cx="2259260" cy="20621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A video-sharing website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Share live footage of what you or your brand is doing gaining interest through views and subscribers.</a:t>
            </a:r>
          </a:p>
        </p:txBody>
      </p:sp>
    </p:spTree>
    <p:extLst>
      <p:ext uri="{BB962C8B-B14F-4D97-AF65-F5344CB8AC3E}">
        <p14:creationId xmlns:p14="http://schemas.microsoft.com/office/powerpoint/2010/main" val="2228793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0BD46A7-0914-4778-A5E6-68E7A0F69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82" y="666659"/>
            <a:ext cx="5109383" cy="35841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27182" y="117084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Defamation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6955432" y="670407"/>
            <a:ext cx="4865839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55436" y="1275626"/>
            <a:ext cx="4865834" cy="140202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meant by the term ‘defamation’?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55432" y="2804515"/>
            <a:ext cx="4865835" cy="140202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Defamation can either be categorised as slander or libel. What is the difference between the two?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5DBCD3-3476-4437-BA38-88C7E4F47E7D}"/>
              </a:ext>
            </a:extLst>
          </p:cNvPr>
          <p:cNvSpPr/>
          <p:nvPr/>
        </p:nvSpPr>
        <p:spPr>
          <a:xfrm>
            <a:off x="6955435" y="4389854"/>
            <a:ext cx="4865832" cy="226749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difference between a intentional and negligent publication?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0CA36-26ED-41B4-90B2-636F5ED25C2E}"/>
              </a:ext>
            </a:extLst>
          </p:cNvPr>
          <p:cNvSpPr/>
          <p:nvPr/>
        </p:nvSpPr>
        <p:spPr>
          <a:xfrm>
            <a:off x="127182" y="4389853"/>
            <a:ext cx="6648373" cy="226749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ways in which users can protect themselves from becoming a victim of defamation on social media. 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444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Copyright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29425" y="672673"/>
            <a:ext cx="5186363" cy="9384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Scenario: 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Copyright is the legal right to protect the original work of the people whom it may belong to.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29424" y="1686096"/>
            <a:ext cx="5186363" cy="3745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Key Questions: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29424" y="2163081"/>
            <a:ext cx="5186363" cy="92964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u="sng" dirty="0">
                <a:solidFill>
                  <a:schemeClr val="tx1"/>
                </a:solidFill>
                <a:latin typeface="+mj-lt"/>
              </a:rPr>
              <a:t>Identify material that can be protected by copyright.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29424" y="3246541"/>
            <a:ext cx="5186363" cy="157138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u="sng" dirty="0">
                <a:solidFill>
                  <a:schemeClr val="tx1"/>
                </a:solidFill>
                <a:latin typeface="+mj-lt"/>
              </a:rPr>
              <a:t>What should you do if you want to use copyrighted material?</a:t>
            </a:r>
          </a:p>
        </p:txBody>
      </p:sp>
      <p:pic>
        <p:nvPicPr>
          <p:cNvPr id="10" name="Picture 2" descr="100+ Free Copyright &amp; Symbol Images - Pixab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687" y="817448"/>
            <a:ext cx="3537680" cy="353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829424" y="4971736"/>
            <a:ext cx="5186363" cy="15887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u="sng">
                <a:solidFill>
                  <a:schemeClr val="tx1"/>
                </a:solidFill>
                <a:latin typeface="+mj-lt"/>
              </a:rPr>
              <a:t>What are the consequences of copyright infringement (breaking Copyright Law?)</a:t>
            </a:r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7163" y="4724993"/>
            <a:ext cx="5186363" cy="18354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+mj-lt"/>
              </a:rPr>
              <a:t>BONUS QUESTION</a:t>
            </a:r>
          </a:p>
          <a:p>
            <a:pPr algn="ctr"/>
            <a:r>
              <a:rPr lang="en-GB" sz="1600" u="sng" dirty="0">
                <a:solidFill>
                  <a:schemeClr val="tx1"/>
                </a:solidFill>
                <a:latin typeface="+mj-lt"/>
              </a:rPr>
              <a:t>In what situations would the use of copyright material be considered as fair use?</a:t>
            </a:r>
          </a:p>
        </p:txBody>
      </p:sp>
    </p:spTree>
    <p:extLst>
      <p:ext uri="{BB962C8B-B14F-4D97-AF65-F5344CB8AC3E}">
        <p14:creationId xmlns:p14="http://schemas.microsoft.com/office/powerpoint/2010/main" val="2174030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5262" y="93797"/>
            <a:ext cx="6055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User-generated content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173F1F-2E33-4048-8130-11630311891B}"/>
              </a:ext>
            </a:extLst>
          </p:cNvPr>
          <p:cNvSpPr/>
          <p:nvPr/>
        </p:nvSpPr>
        <p:spPr>
          <a:xfrm>
            <a:off x="5737123" y="542633"/>
            <a:ext cx="6297713" cy="45364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0060A1-25D0-4E6D-ACD8-A685D03F27A9}"/>
              </a:ext>
            </a:extLst>
          </p:cNvPr>
          <p:cNvSpPr/>
          <p:nvPr/>
        </p:nvSpPr>
        <p:spPr>
          <a:xfrm>
            <a:off x="5737123" y="1164698"/>
            <a:ext cx="6297713" cy="10023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meant by user-generated content?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FC8B07-247B-4B9F-AC4E-50E569A2983E}"/>
              </a:ext>
            </a:extLst>
          </p:cNvPr>
          <p:cNvSpPr/>
          <p:nvPr/>
        </p:nvSpPr>
        <p:spPr>
          <a:xfrm>
            <a:off x="5737123" y="2318943"/>
            <a:ext cx="6297713" cy="11100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Name some platforms commonly used to upload user-generated content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F8546C-E01D-4BDA-BAC5-BD009A0C816C}"/>
              </a:ext>
            </a:extLst>
          </p:cNvPr>
          <p:cNvSpPr/>
          <p:nvPr/>
        </p:nvSpPr>
        <p:spPr>
          <a:xfrm>
            <a:off x="5737124" y="3580925"/>
            <a:ext cx="6297714" cy="314917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Screenshot of parody/cover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Provide the URL/link to the content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5A55BA-3CB6-4ABF-AF03-3796A65705D8}"/>
              </a:ext>
            </a:extLst>
          </p:cNvPr>
          <p:cNvSpPr/>
          <p:nvPr/>
        </p:nvSpPr>
        <p:spPr>
          <a:xfrm>
            <a:off x="195261" y="1887793"/>
            <a:ext cx="5379629" cy="487180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0186D5-07D6-4434-802F-E123E366B5E9}"/>
              </a:ext>
            </a:extLst>
          </p:cNvPr>
          <p:cNvSpPr/>
          <p:nvPr/>
        </p:nvSpPr>
        <p:spPr>
          <a:xfrm>
            <a:off x="195261" y="542633"/>
            <a:ext cx="5379629" cy="118292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Find a cover or parody on YouTube and discuss below whether you think the creators of this content are guilty of copyright infringement. Do you think they should be subject to this?</a:t>
            </a:r>
          </a:p>
        </p:txBody>
      </p:sp>
    </p:spTree>
    <p:extLst>
      <p:ext uri="{BB962C8B-B14F-4D97-AF65-F5344CB8AC3E}">
        <p14:creationId xmlns:p14="http://schemas.microsoft.com/office/powerpoint/2010/main" val="3683988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476</Words>
  <Application>Microsoft Office PowerPoint</Application>
  <PresentationFormat>Widescreen</PresentationFormat>
  <Paragraphs>74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2021-09-14T21:09:51Z</dcterms:modified>
</cp:coreProperties>
</file>